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256" r:id="rId3"/>
    <p:sldId id="257" r:id="rId4"/>
    <p:sldId id="258" r:id="rId5"/>
    <p:sldId id="259" r:id="rId6"/>
    <p:sldId id="260" r:id="rId7"/>
    <p:sldId id="303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9471-D143-469E-8690-2906F63373FA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4ADE-63B3-4EBE-8B69-D0967649E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9471-D143-469E-8690-2906F63373FA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4ADE-63B3-4EBE-8B69-D0967649E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9471-D143-469E-8690-2906F63373FA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4ADE-63B3-4EBE-8B69-D0967649E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9471-D143-469E-8690-2906F63373FA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4ADE-63B3-4EBE-8B69-D0967649E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9471-D143-469E-8690-2906F63373FA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4ADE-63B3-4EBE-8B69-D0967649E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9471-D143-469E-8690-2906F63373FA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4ADE-63B3-4EBE-8B69-D0967649E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9471-D143-469E-8690-2906F63373FA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4ADE-63B3-4EBE-8B69-D0967649E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9471-D143-469E-8690-2906F63373FA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4ADE-63B3-4EBE-8B69-D0967649E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9471-D143-469E-8690-2906F63373FA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4ADE-63B3-4EBE-8B69-D0967649E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9471-D143-469E-8690-2906F63373FA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4ADE-63B3-4EBE-8B69-D0967649E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9471-D143-469E-8690-2906F63373FA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4ADE-63B3-4EBE-8B69-D0967649E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A9471-D143-469E-8690-2906F63373FA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F4ADE-63B3-4EBE-8B69-D0967649E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&#1052;&#1080;&#1083;&#1083;&#1080;&#1086;&#1085;&#1077;&#1088;\&#1050;&#1090;&#1086;%20&#1093;&#1086;&#1095;&#1077;&#1090;%20&#1089;&#1090;&#1072;&#1090;&#1100;%20&#1084;&#1080;&#1083;&#1083;&#1080;&#1086;&#1085;&#1077;&#1088;&#1086;&#1084;_%20-%20&#1047;&#1072;&#1089;&#1090;&#1072;&#1074;&#1082;&#1072;%20&#1080;&#1075;&#1088;&#1099;%20(&#1085;&#1072;&#1095;&#1072;&#1083;&#1086;)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Миллионер\Khsm_logo_bi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054852" cy="6858000"/>
          </a:xfrm>
          <a:prstGeom prst="rect">
            <a:avLst/>
          </a:prstGeom>
          <a:noFill/>
        </p:spPr>
      </p:pic>
      <p:pic>
        <p:nvPicPr>
          <p:cNvPr id="3" name="Кто хочет стать миллионером_ - Заставка игры (начало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91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8.При Петре 1 был введен основной прямой налог, который назывался…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600200"/>
          <a:ext cx="8115328" cy="4043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7664"/>
                <a:gridCol w="4057664"/>
              </a:tblGrid>
              <a:tr h="2021689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А.</a:t>
                      </a:r>
                      <a:r>
                        <a:rPr lang="ru-RU" sz="2400" baseline="0" dirty="0" smtClean="0"/>
                        <a:t> Пожилое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В. Подворное обложение</a:t>
                      </a:r>
                      <a:endParaRPr lang="ru-RU" sz="2400" dirty="0"/>
                    </a:p>
                  </a:txBody>
                  <a:tcPr/>
                </a:tc>
              </a:tr>
              <a:tr h="2021689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Б.Подушная</a:t>
                      </a:r>
                      <a:r>
                        <a:rPr lang="ru-RU" sz="2400" baseline="0" dirty="0" smtClean="0"/>
                        <a:t> подать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Г. Акцизы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9.С 1702 года в России стала издаваться первая печатная газета…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400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9102"/>
                <a:gridCol w="4129102"/>
              </a:tblGrid>
              <a:tr h="2200284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А. «Куранты»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В. «Ведомости»</a:t>
                      </a:r>
                      <a:endParaRPr lang="ru-RU" sz="2400" dirty="0"/>
                    </a:p>
                  </a:txBody>
                  <a:tcPr/>
                </a:tc>
              </a:tr>
              <a:tr h="2200284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Б. «Известия»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Г. «Новости»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797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10. Лицо ,наблюдавшее за деятельностью </a:t>
            </a:r>
            <a:r>
              <a:rPr lang="ru-RU" dirty="0" err="1" smtClean="0"/>
              <a:t>гос</a:t>
            </a:r>
            <a:r>
              <a:rPr lang="ru-RU" dirty="0" smtClean="0"/>
              <a:t>. аппарата, носило титул…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2571750"/>
          <a:ext cx="8115328" cy="3643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7664"/>
                <a:gridCol w="4057664"/>
              </a:tblGrid>
              <a:tr h="1821666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err="1" smtClean="0"/>
                        <a:t>А.Обер</a:t>
                      </a:r>
                      <a:r>
                        <a:rPr lang="ru-RU" sz="2400" dirty="0" smtClean="0"/>
                        <a:t>- прокурор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В. Патриарх</a:t>
                      </a:r>
                      <a:endParaRPr lang="ru-RU" sz="2400" dirty="0"/>
                    </a:p>
                  </a:txBody>
                  <a:tcPr/>
                </a:tc>
              </a:tr>
              <a:tr h="1821666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Б. Генерал-  прокурор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Г. Советник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11. Село давшее название гвардейскому полку…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543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9102"/>
                <a:gridCol w="4129102"/>
              </a:tblGrid>
              <a:tr h="2271722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А. Можайск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В. Николаевка</a:t>
                      </a:r>
                      <a:endParaRPr lang="ru-RU" sz="2400" dirty="0"/>
                    </a:p>
                  </a:txBody>
                  <a:tcPr/>
                </a:tc>
              </a:tr>
              <a:tr h="2271722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Б. Александровка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Г. </a:t>
                      </a:r>
                      <a:r>
                        <a:rPr lang="ru-RU" sz="2400" dirty="0" err="1" smtClean="0"/>
                        <a:t>Преображенск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</a:t>
            </a:r>
            <a:r>
              <a:rPr lang="ru-RU" dirty="0" smtClean="0"/>
              <a:t>2. Отдельная коллегия которая занималась религиозными делами…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600200"/>
          <a:ext cx="8329642" cy="4257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/>
                <a:gridCol w="4164821"/>
              </a:tblGrid>
              <a:tr h="2128846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А.</a:t>
                      </a:r>
                      <a:r>
                        <a:rPr lang="ru-RU" sz="2400" baseline="0" dirty="0" smtClean="0"/>
                        <a:t> Синод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В.</a:t>
                      </a:r>
                      <a:r>
                        <a:rPr lang="ru-RU" sz="2400" baseline="0" dirty="0" smtClean="0"/>
                        <a:t> Магистрат</a:t>
                      </a:r>
                      <a:endParaRPr lang="ru-RU" sz="2400" dirty="0"/>
                    </a:p>
                  </a:txBody>
                  <a:tcPr/>
                </a:tc>
              </a:tr>
              <a:tr h="2128846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Б.Сенат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Г. </a:t>
                      </a:r>
                      <a:r>
                        <a:rPr lang="ru-RU" sz="2400" dirty="0" err="1" smtClean="0"/>
                        <a:t>Каммерц</a:t>
                      </a:r>
                      <a:r>
                        <a:rPr lang="ru-RU" sz="2400" dirty="0" smtClean="0"/>
                        <a:t>- коллегия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13. Высший чин в «Табеле о рангах»…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543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9102"/>
                <a:gridCol w="4129102"/>
              </a:tblGrid>
              <a:tr h="2271722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А . </a:t>
                      </a:r>
                      <a:r>
                        <a:rPr lang="ru-RU" sz="2400" dirty="0" err="1" smtClean="0"/>
                        <a:t>Штатс</a:t>
                      </a:r>
                      <a:r>
                        <a:rPr lang="ru-RU" sz="2400" dirty="0" smtClean="0"/>
                        <a:t>- советник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В. </a:t>
                      </a:r>
                      <a:r>
                        <a:rPr lang="ru-RU" sz="2400" dirty="0" err="1" smtClean="0"/>
                        <a:t>Генераллисимус</a:t>
                      </a:r>
                      <a:endParaRPr lang="ru-RU" sz="2400" dirty="0"/>
                    </a:p>
                  </a:txBody>
                  <a:tcPr/>
                </a:tc>
              </a:tr>
              <a:tr h="2271722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Б. Секретарь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Г. Канцлер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14.Главная улица Санкт- </a:t>
            </a:r>
            <a:r>
              <a:rPr lang="ru-RU" dirty="0"/>
              <a:t>П</a:t>
            </a:r>
            <a:r>
              <a:rPr lang="ru-RU" dirty="0" smtClean="0"/>
              <a:t>етербурга…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600200"/>
          <a:ext cx="8329642" cy="4186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/>
                <a:gridCol w="4164821"/>
              </a:tblGrid>
              <a:tr h="2093127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А. Набережная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В. Невский проспект</a:t>
                      </a:r>
                      <a:endParaRPr lang="ru-RU" sz="2400" dirty="0"/>
                    </a:p>
                  </a:txBody>
                  <a:tcPr/>
                </a:tc>
              </a:tr>
              <a:tr h="2093127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Б. улица Кожевенников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Г. улица Чайковского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26542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15.Швейцарец, с 1678 года на русской службе. Адмирал, Петр доверил ему командованием флотом…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2786061"/>
          <a:ext cx="8115328" cy="3429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7664"/>
                <a:gridCol w="4057664"/>
              </a:tblGrid>
              <a:tr h="1714510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А. Магницкий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В. Франц- Лефорт</a:t>
                      </a:r>
                      <a:endParaRPr lang="ru-RU" sz="2400" dirty="0"/>
                    </a:p>
                  </a:txBody>
                  <a:tcPr/>
                </a:tc>
              </a:tr>
              <a:tr h="1714510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Б. А.И.Остерман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Г. П.А.Толстой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игра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Детство </a:t>
            </a:r>
            <a:r>
              <a:rPr lang="ru-RU" dirty="0"/>
              <a:t>П</a:t>
            </a:r>
            <a:r>
              <a:rPr lang="ru-RU" dirty="0" smtClean="0"/>
              <a:t>етра 1 прошел в селе, в каком?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600200"/>
          <a:ext cx="8186766" cy="4472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3383"/>
                <a:gridCol w="4093383"/>
              </a:tblGrid>
              <a:tr h="2236003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А.Николаевка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В. Семеновское</a:t>
                      </a:r>
                      <a:endParaRPr lang="ru-RU" sz="2400" dirty="0"/>
                    </a:p>
                  </a:txBody>
                  <a:tcPr/>
                </a:tc>
              </a:tr>
              <a:tr h="2236003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Б.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baseline="0" dirty="0" err="1" smtClean="0"/>
                        <a:t>Преображенское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С. Немецкая слобода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Кто хочет стать миллионером?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Интеллектуальная игра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2.«</a:t>
            </a:r>
            <a:r>
              <a:rPr lang="ru-RU" dirty="0" err="1" smtClean="0"/>
              <a:t>Голубая</a:t>
            </a:r>
            <a:r>
              <a:rPr lang="ru-RU" dirty="0" smtClean="0"/>
              <a:t> мечта» Петра 1…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3757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9102"/>
                <a:gridCol w="4129102"/>
              </a:tblGrid>
              <a:tr h="1878813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А. Жениться на богатой</a:t>
                      </a:r>
                      <a:r>
                        <a:rPr lang="ru-RU" sz="2400" baseline="0" dirty="0" smtClean="0"/>
                        <a:t> дворянке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В. Кораблестроение</a:t>
                      </a:r>
                      <a:endParaRPr lang="ru-RU" sz="2400" dirty="0"/>
                    </a:p>
                  </a:txBody>
                  <a:tcPr/>
                </a:tc>
              </a:tr>
              <a:tr h="1878813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Б. Стать боксером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Г. Стать плотником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Назовите маму Петра 1…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600200"/>
          <a:ext cx="8186766" cy="4543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3383"/>
                <a:gridCol w="4093383"/>
              </a:tblGrid>
              <a:tr h="2271722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А.  Надежда</a:t>
                      </a:r>
                      <a:r>
                        <a:rPr lang="ru-RU" sz="2400" baseline="0" dirty="0" smtClean="0"/>
                        <a:t> Николаевна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В.  Мария Ивановна</a:t>
                      </a:r>
                      <a:endParaRPr lang="ru-RU" sz="2400" dirty="0"/>
                    </a:p>
                  </a:txBody>
                  <a:tcPr/>
                </a:tc>
              </a:tr>
              <a:tr h="2271722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Б.</a:t>
                      </a:r>
                      <a:r>
                        <a:rPr lang="ru-RU" sz="2400" baseline="0" dirty="0" smtClean="0"/>
                        <a:t> Анна Иоанновна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Г. Наталья Нарышкина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3684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4. С чего начал Петр1 реформы в быту…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229600" cy="4143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07170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А. Одеваться на новый манер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В.  Одевать парики</a:t>
                      </a:r>
                      <a:endParaRPr lang="ru-RU" sz="2400" dirty="0"/>
                    </a:p>
                  </a:txBody>
                  <a:tcPr/>
                </a:tc>
              </a:tr>
              <a:tr h="207170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Б. Сбривать бороду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Г. Говорить по- </a:t>
                      </a:r>
                      <a:r>
                        <a:rPr lang="ru-RU" sz="2400" dirty="0" err="1" smtClean="0"/>
                        <a:t>французски</a:t>
                      </a:r>
                      <a:r>
                        <a:rPr lang="ru-RU" sz="240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5.Как называлась война против шведов…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600200"/>
          <a:ext cx="8329642" cy="4400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/>
                <a:gridCol w="4164821"/>
              </a:tblGrid>
              <a:tr h="2200284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А.  Южная война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В. Северная война</a:t>
                      </a:r>
                      <a:endParaRPr lang="ru-RU" sz="2400" dirty="0"/>
                    </a:p>
                  </a:txBody>
                  <a:tcPr/>
                </a:tc>
              </a:tr>
              <a:tr h="2200284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Б. Западная война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Г. Крестовый поход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6. С какой целью проводил реформы </a:t>
            </a:r>
            <a:r>
              <a:rPr lang="ru-RU" dirty="0"/>
              <a:t>П</a:t>
            </a:r>
            <a:r>
              <a:rPr lang="ru-RU" dirty="0" smtClean="0"/>
              <a:t>етр 1 в области культуры…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600200"/>
          <a:ext cx="8329642" cy="4829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/>
                <a:gridCol w="4164821"/>
              </a:tblGrid>
              <a:tr h="2414598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А.</a:t>
                      </a:r>
                      <a:r>
                        <a:rPr lang="ru-RU" sz="2400" baseline="0" dirty="0" smtClean="0"/>
                        <a:t> Сохранить старинный уклад в жизни русского человека.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В. Люди стали культурными</a:t>
                      </a:r>
                      <a:endParaRPr lang="ru-RU" sz="2400" dirty="0"/>
                    </a:p>
                  </a:txBody>
                  <a:tcPr/>
                </a:tc>
              </a:tr>
              <a:tr h="2414598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Б. Придумать новую моду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Г. Европеизировать Россию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7.Первый в истории России музей назывался 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757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9102"/>
                <a:gridCol w="4129102"/>
              </a:tblGrid>
              <a:tr h="2378879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А.</a:t>
                      </a:r>
                      <a:r>
                        <a:rPr lang="ru-RU" sz="2400" baseline="0" dirty="0" smtClean="0"/>
                        <a:t> Мавзолей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В.Кунсткамера</a:t>
                      </a:r>
                      <a:endParaRPr lang="ru-RU" sz="2400" dirty="0"/>
                    </a:p>
                  </a:txBody>
                  <a:tcPr/>
                </a:tc>
              </a:tr>
              <a:tr h="2378879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Б. Эрмитаж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Г. Академия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8.Первым фельдмаршалом стал…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600200"/>
          <a:ext cx="8329642" cy="4614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/>
                <a:gridCol w="4164821"/>
              </a:tblGrid>
              <a:tr h="2307441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А.Федор </a:t>
                      </a:r>
                      <a:r>
                        <a:rPr lang="ru-RU" sz="2400" dirty="0" err="1" smtClean="0"/>
                        <a:t>Рамодановский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В. Александр Меншиков</a:t>
                      </a:r>
                      <a:endParaRPr lang="ru-RU" sz="2400" dirty="0"/>
                    </a:p>
                  </a:txBody>
                  <a:tcPr/>
                </a:tc>
              </a:tr>
              <a:tr h="2307441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Б. Борис </a:t>
                      </a:r>
                      <a:r>
                        <a:rPr lang="ru-RU" sz="2400" dirty="0" err="1" smtClean="0"/>
                        <a:t>Шереметов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Г. Петр 1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797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9.Этот город называли парадизом , построенным на костях. О каком городе идет речь?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357438"/>
          <a:ext cx="8258204" cy="3786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9102"/>
                <a:gridCol w="4129102"/>
              </a:tblGrid>
              <a:tr h="1893103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А. Санкт- Петербург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В. Смоленск</a:t>
                      </a:r>
                      <a:endParaRPr lang="ru-RU" sz="2400" dirty="0"/>
                    </a:p>
                  </a:txBody>
                  <a:tcPr/>
                </a:tc>
              </a:tr>
              <a:tr h="1893103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Б. Москва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Г. Астрахань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10.При Петре 1 были учреждены…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400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9102"/>
                <a:gridCol w="4129102"/>
              </a:tblGrid>
              <a:tr h="2200284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А. Министерства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В. Приказы</a:t>
                      </a:r>
                      <a:endParaRPr lang="ru-RU" sz="2400" dirty="0"/>
                    </a:p>
                  </a:txBody>
                  <a:tcPr/>
                </a:tc>
              </a:tr>
              <a:tr h="2200284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Б. Коллегии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Г. Наркоматы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11. Первые военные походы </a:t>
            </a:r>
            <a:r>
              <a:rPr lang="ru-RU" dirty="0"/>
              <a:t>П</a:t>
            </a:r>
            <a:r>
              <a:rPr lang="ru-RU" dirty="0" smtClean="0"/>
              <a:t>етра </a:t>
            </a:r>
            <a:r>
              <a:rPr lang="ru-RU" dirty="0"/>
              <a:t>А</a:t>
            </a:r>
            <a:r>
              <a:rPr lang="ru-RU" dirty="0" smtClean="0"/>
              <a:t>лексеевича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8229600" cy="4143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071702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А.Походы против шведов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В.Против </a:t>
                      </a:r>
                      <a:r>
                        <a:rPr lang="ru-RU" sz="2400" dirty="0" err="1" smtClean="0"/>
                        <a:t>монголо</a:t>
                      </a:r>
                      <a:r>
                        <a:rPr lang="ru-RU" sz="2400" dirty="0" smtClean="0"/>
                        <a:t>- татар</a:t>
                      </a:r>
                      <a:endParaRPr lang="ru-RU" sz="2400" dirty="0"/>
                    </a:p>
                  </a:txBody>
                  <a:tcPr/>
                </a:tc>
              </a:tr>
              <a:tr h="2071702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Б. против Китая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Г.</a:t>
                      </a:r>
                      <a:r>
                        <a:rPr lang="ru-RU" sz="2400" baseline="0" dirty="0" smtClean="0"/>
                        <a:t> Азовские походы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Фамилия Петра 1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600200"/>
          <a:ext cx="8329642" cy="4543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/>
                <a:gridCol w="4164821"/>
              </a:tblGrid>
              <a:tr h="2271722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2400" dirty="0" smtClean="0"/>
                        <a:t>А.Рюрикович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sz="2400" dirty="0" smtClean="0"/>
                        <a:t>В.Романов</a:t>
                      </a:r>
                      <a:endParaRPr lang="ru-RU" sz="2400" dirty="0"/>
                    </a:p>
                  </a:txBody>
                  <a:tcPr/>
                </a:tc>
              </a:tr>
              <a:tr h="2271722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2400" dirty="0" smtClean="0"/>
                        <a:t>Б. Голицын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2400" dirty="0" smtClean="0"/>
                        <a:t>Г. Остерман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12. Как называл Петр дворянство…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600200"/>
          <a:ext cx="8329642" cy="432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/>
                <a:gridCol w="4164821"/>
              </a:tblGrid>
              <a:tr h="2164565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А.Шляхетство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В. Кулаки</a:t>
                      </a:r>
                      <a:endParaRPr lang="ru-RU" sz="2400" dirty="0"/>
                    </a:p>
                  </a:txBody>
                  <a:tcPr/>
                </a:tc>
              </a:tr>
              <a:tr h="2164565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Б. Дворяне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Г.Молодцы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9286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13. Пот каким именем в составе Великого посольства ехал царь Петр1…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2143116"/>
          <a:ext cx="7500938" cy="4071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0469"/>
                <a:gridCol w="3750469"/>
              </a:tblGrid>
              <a:tr h="2035983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А.  Иван Николаев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В.  Никита Авдонин</a:t>
                      </a:r>
                      <a:endParaRPr lang="ru-RU" sz="2400" dirty="0"/>
                    </a:p>
                  </a:txBody>
                  <a:tcPr/>
                </a:tc>
              </a:tr>
              <a:tr h="2035983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Б. Петр Михайлов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Г. </a:t>
                      </a:r>
                      <a:r>
                        <a:rPr lang="ru-RU" sz="2400" dirty="0" err="1" smtClean="0"/>
                        <a:t>Митрофан</a:t>
                      </a:r>
                      <a:r>
                        <a:rPr lang="ru-RU" sz="2400" dirty="0" smtClean="0"/>
                        <a:t> Афанасьев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14. Кто такая Марта Самуиловна </a:t>
            </a:r>
            <a:r>
              <a:rPr lang="ru-RU" dirty="0" err="1" smtClean="0"/>
              <a:t>Скавронская</a:t>
            </a:r>
            <a:r>
              <a:rPr lang="ru-RU" dirty="0" smtClean="0"/>
              <a:t>…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257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9102"/>
                <a:gridCol w="4129102"/>
              </a:tblGrid>
              <a:tr h="2128846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А.  Дочь  Петра 1- Елизавета Петровна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В.  Первая жена Петра 1- Евдокия Лопухина</a:t>
                      </a:r>
                      <a:endParaRPr lang="ru-RU" sz="2400" dirty="0"/>
                    </a:p>
                  </a:txBody>
                  <a:tcPr/>
                </a:tc>
              </a:tr>
              <a:tr h="2128846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Б. Мама</a:t>
                      </a:r>
                      <a:r>
                        <a:rPr lang="ru-RU" sz="2400" baseline="0" dirty="0" smtClean="0"/>
                        <a:t> Петра1- Наталья Нарышкина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Г. Супруга Петра1-</a:t>
                      </a:r>
                      <a:r>
                        <a:rPr lang="ru-RU" sz="2400" baseline="0" dirty="0" smtClean="0"/>
                        <a:t> Екатерина 1 Алексеевна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28686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15.Сподвижник Петра 1, энергичный, восприимчивый, был послом в Османской империи, принадлежал к элите своего времени 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3429000"/>
          <a:ext cx="8043890" cy="2786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1945"/>
                <a:gridCol w="4021945"/>
              </a:tblGrid>
              <a:tr h="1393041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А. П. А. Толстой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В.</a:t>
                      </a:r>
                      <a:r>
                        <a:rPr lang="ru-RU" sz="2400" baseline="0" dirty="0" smtClean="0"/>
                        <a:t> Мазепа</a:t>
                      </a:r>
                      <a:endParaRPr lang="ru-RU" sz="2400" dirty="0"/>
                    </a:p>
                  </a:txBody>
                  <a:tcPr/>
                </a:tc>
              </a:tr>
              <a:tr h="1393041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Б. А.Д.Меншиков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Г. Остерман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1.Назовите рост Петра1…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600200"/>
          <a:ext cx="8186766" cy="4400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3383"/>
                <a:gridCol w="4093383"/>
              </a:tblGrid>
              <a:tr h="2200284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А. 2 метра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В. 1,80 метра</a:t>
                      </a:r>
                      <a:endParaRPr lang="ru-RU" sz="2400" dirty="0"/>
                    </a:p>
                  </a:txBody>
                  <a:tcPr/>
                </a:tc>
              </a:tr>
              <a:tr h="2200284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Б. 1,5 метра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Г. 2 метра</a:t>
                      </a:r>
                      <a:r>
                        <a:rPr lang="ru-RU" sz="2400" baseline="0" dirty="0" smtClean="0"/>
                        <a:t> 4 см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Фамилия Петра 1…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600200"/>
          <a:ext cx="8329642" cy="468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/>
                <a:gridCol w="4164821"/>
              </a:tblGrid>
              <a:tr h="2343160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А.  Рюрикович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В. Романов</a:t>
                      </a:r>
                      <a:endParaRPr lang="ru-RU" sz="2400" dirty="0"/>
                    </a:p>
                  </a:txBody>
                  <a:tcPr/>
                </a:tc>
              </a:tr>
              <a:tr h="2343160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Б. Алексеев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Г. Великий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 Кого Петр называл «</a:t>
            </a:r>
            <a:r>
              <a:rPr lang="en-US" dirty="0" err="1" smtClean="0"/>
              <a:t>mein</a:t>
            </a:r>
            <a:r>
              <a:rPr lang="en-US" dirty="0" smtClean="0"/>
              <a:t> </a:t>
            </a:r>
            <a:r>
              <a:rPr lang="en-US" dirty="0" err="1" smtClean="0"/>
              <a:t>gerzinken</a:t>
            </a:r>
            <a:r>
              <a:rPr lang="ru-RU" dirty="0" smtClean="0"/>
              <a:t>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257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9102"/>
                <a:gridCol w="4129102"/>
              </a:tblGrid>
              <a:tr h="2128846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А. Александра Меншикова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В. Петра  Апраксина</a:t>
                      </a:r>
                      <a:endParaRPr lang="ru-RU" sz="2400" dirty="0"/>
                    </a:p>
                  </a:txBody>
                  <a:tcPr/>
                </a:tc>
              </a:tr>
              <a:tr h="2128846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Б.  Франца Лефорта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Г. графа </a:t>
                      </a:r>
                      <a:r>
                        <a:rPr lang="ru-RU" sz="2400" dirty="0" err="1" smtClean="0"/>
                        <a:t>Рамодановского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4. Чему обучали царских детей в 17 веке…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600200"/>
          <a:ext cx="8329642" cy="4472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/>
                <a:gridCol w="4164821"/>
              </a:tblGrid>
              <a:tr h="223600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А. Предметы сами дети выбирали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В. Церковное песнопение, английский язык, танцы </a:t>
                      </a:r>
                      <a:r>
                        <a:rPr lang="ru-RU" sz="2400" dirty="0" err="1" smtClean="0"/>
                        <a:t>хип</a:t>
                      </a:r>
                      <a:r>
                        <a:rPr lang="ru-RU" sz="2400" dirty="0" smtClean="0"/>
                        <a:t>- хоп</a:t>
                      </a:r>
                      <a:endParaRPr lang="ru-RU" sz="2400" dirty="0"/>
                    </a:p>
                  </a:txBody>
                  <a:tcPr/>
                </a:tc>
              </a:tr>
              <a:tr h="223600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Б. Математика, химия, физика, грамматика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Г. грамматика, красноречие, физика…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5. Ввоз иноземных товаров в страну…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600200"/>
          <a:ext cx="8329642" cy="4543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/>
                <a:gridCol w="4164821"/>
              </a:tblGrid>
              <a:tr h="2271722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А. Экспорт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В. Импорт</a:t>
                      </a:r>
                      <a:endParaRPr lang="ru-RU" sz="2400" dirty="0"/>
                    </a:p>
                  </a:txBody>
                  <a:tcPr/>
                </a:tc>
              </a:tr>
              <a:tr h="2271722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Б. Пошлина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Г. Меркантилизм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6. Сын Петра 1 от первого брака…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600200"/>
          <a:ext cx="8329642" cy="4614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/>
                <a:gridCol w="4164821"/>
              </a:tblGrid>
              <a:tr h="2307441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А. Алексей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В. Николай</a:t>
                      </a:r>
                      <a:endParaRPr lang="ru-RU" sz="2400" dirty="0"/>
                    </a:p>
                  </a:txBody>
                  <a:tcPr/>
                </a:tc>
              </a:tr>
              <a:tr h="2307441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Б. Петр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Г. Александр 1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Что раздавал Петр солдатам в канун нового года ( в сентябре 1699г.)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2071678"/>
          <a:ext cx="7972452" cy="4000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6226"/>
                <a:gridCol w="3986226"/>
              </a:tblGrid>
              <a:tr h="2000264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А. Грушу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В. Яблоки</a:t>
                      </a:r>
                      <a:endParaRPr lang="ru-RU" sz="2400" dirty="0"/>
                    </a:p>
                  </a:txBody>
                  <a:tcPr/>
                </a:tc>
              </a:tr>
              <a:tr h="2000264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Б. Арбузы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Г.  Горох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7. Ассамблеи- это…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600200"/>
          <a:ext cx="8329642" cy="4614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/>
                <a:gridCol w="4164821"/>
              </a:tblGrid>
              <a:tr h="2307441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А. Название дворянской школы европейских культур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В. Собрания- балы  с участием женщин в домах российской знати</a:t>
                      </a:r>
                      <a:endParaRPr lang="ru-RU" sz="2400" dirty="0"/>
                    </a:p>
                  </a:txBody>
                  <a:tcPr/>
                </a:tc>
              </a:tr>
              <a:tr h="2307441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Б. Общество любителей</a:t>
                      </a:r>
                      <a:r>
                        <a:rPr lang="ru-RU" sz="2400" baseline="0" dirty="0" smtClean="0"/>
                        <a:t> европейской моды в России в начале 12 в.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Г.  Это хор дворян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8.Налог «учет мужского населения» назывался…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229600" cy="4357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178859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А. Перепись населения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В.</a:t>
                      </a:r>
                      <a:r>
                        <a:rPr lang="ru-RU" sz="2400" baseline="0" dirty="0" smtClean="0"/>
                        <a:t> «</a:t>
                      </a:r>
                      <a:r>
                        <a:rPr lang="ru-RU" sz="2400" dirty="0" smtClean="0"/>
                        <a:t> Ревизские сказки»</a:t>
                      </a:r>
                      <a:endParaRPr lang="ru-RU" sz="2400" dirty="0"/>
                    </a:p>
                  </a:txBody>
                  <a:tcPr/>
                </a:tc>
              </a:tr>
              <a:tr h="2178859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Б.</a:t>
                      </a:r>
                      <a:r>
                        <a:rPr lang="ru-RU" sz="2400" baseline="0" dirty="0" smtClean="0"/>
                        <a:t>  «</a:t>
                      </a:r>
                      <a:r>
                        <a:rPr lang="ru-RU" sz="2400" dirty="0" smtClean="0"/>
                        <a:t>Подушная подать»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Г. Отчет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9.После проведения городской реформы центральным ведомством по городским делам стал…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2857500"/>
          <a:ext cx="8401080" cy="3429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0540"/>
                <a:gridCol w="4200540"/>
              </a:tblGrid>
              <a:tr h="1714510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А. Сенат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В. Коллегии</a:t>
                      </a:r>
                      <a:endParaRPr lang="ru-RU" sz="2400" dirty="0"/>
                    </a:p>
                  </a:txBody>
                  <a:tcPr/>
                </a:tc>
              </a:tr>
              <a:tr h="1714510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Б.Синод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Г. Главный магистрат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10. Сенат поднес </a:t>
            </a:r>
            <a:r>
              <a:rPr lang="ru-RU" dirty="0"/>
              <a:t>П</a:t>
            </a:r>
            <a:r>
              <a:rPr lang="ru-RU" dirty="0" smtClean="0"/>
              <a:t>етру 1 титул императора, а Россия…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600200"/>
          <a:ext cx="8329642" cy="432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/>
                <a:gridCol w="4164821"/>
              </a:tblGrid>
              <a:tr h="2164565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А. Империей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В. Государством</a:t>
                      </a:r>
                      <a:endParaRPr lang="ru-RU" sz="2400" dirty="0"/>
                    </a:p>
                  </a:txBody>
                  <a:tcPr/>
                </a:tc>
              </a:tr>
              <a:tr h="2164565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Б. Страной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Г. Республикой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11.Кто был учителем </a:t>
            </a:r>
            <a:r>
              <a:rPr lang="ru-RU" dirty="0"/>
              <a:t>П</a:t>
            </a:r>
            <a:r>
              <a:rPr lang="ru-RU" dirty="0" smtClean="0"/>
              <a:t>етра Алексеевича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400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9102"/>
                <a:gridCol w="4129102"/>
              </a:tblGrid>
              <a:tr h="2200284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А.Василий Голицын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В.Наталья Кирилловна</a:t>
                      </a:r>
                      <a:endParaRPr lang="ru-RU" sz="2400" dirty="0"/>
                    </a:p>
                  </a:txBody>
                  <a:tcPr/>
                </a:tc>
              </a:tr>
              <a:tr h="2200284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Б. Никита Зотов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Г. Франц Лефорт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12.Лицо, принятое на военную службу по найму или повинности…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600200"/>
          <a:ext cx="8329642" cy="4614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/>
                <a:gridCol w="4164821"/>
              </a:tblGrid>
              <a:tr h="2307441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А. Рекрут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В. Солдат</a:t>
                      </a:r>
                      <a:endParaRPr lang="ru-RU" sz="2400" dirty="0"/>
                    </a:p>
                  </a:txBody>
                  <a:tcPr/>
                </a:tc>
              </a:tr>
              <a:tr h="2307441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Б. Редут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Г. Солдат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13.Какое должностное лицо Петр 1 называл «Оком государевым»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600200"/>
          <a:ext cx="8329642" cy="4472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/>
                <a:gridCol w="4164821"/>
              </a:tblGrid>
              <a:tr h="2236003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А.</a:t>
                      </a:r>
                      <a:r>
                        <a:rPr lang="ru-RU" sz="2400" baseline="0" dirty="0" smtClean="0"/>
                        <a:t> Советник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В.</a:t>
                      </a:r>
                      <a:r>
                        <a:rPr lang="ru-RU" sz="2400" baseline="0" dirty="0" smtClean="0"/>
                        <a:t> Фискалы</a:t>
                      </a:r>
                      <a:endParaRPr lang="ru-RU" sz="2400" dirty="0"/>
                    </a:p>
                  </a:txBody>
                  <a:tcPr/>
                </a:tc>
              </a:tr>
              <a:tr h="2236003">
                <a:tc>
                  <a:txBody>
                    <a:bodyPr/>
                    <a:lstStyle/>
                    <a:p>
                      <a:pPr algn="ctr"/>
                      <a:endParaRPr lang="ru-RU" sz="2400" smtClean="0"/>
                    </a:p>
                    <a:p>
                      <a:pPr algn="ctr"/>
                      <a:endParaRPr lang="ru-RU" sz="2400" smtClean="0"/>
                    </a:p>
                    <a:p>
                      <a:pPr algn="ctr"/>
                      <a:r>
                        <a:rPr lang="ru-RU" sz="2400" smtClean="0"/>
                        <a:t>Б</a:t>
                      </a:r>
                      <a:r>
                        <a:rPr lang="ru-RU" sz="2400" dirty="0" smtClean="0"/>
                        <a:t>. </a:t>
                      </a:r>
                      <a:r>
                        <a:rPr lang="ru-RU" sz="2400" dirty="0" err="1" smtClean="0"/>
                        <a:t>Обер</a:t>
                      </a:r>
                      <a:r>
                        <a:rPr lang="ru-RU" sz="2400" dirty="0" smtClean="0"/>
                        <a:t>- прокурор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smtClean="0"/>
                    </a:p>
                    <a:p>
                      <a:pPr algn="ctr"/>
                      <a:endParaRPr lang="ru-RU" sz="2400" smtClean="0"/>
                    </a:p>
                    <a:p>
                      <a:pPr algn="ctr"/>
                      <a:r>
                        <a:rPr lang="ru-RU" sz="2400" smtClean="0"/>
                        <a:t>Г</a:t>
                      </a:r>
                      <a:r>
                        <a:rPr lang="ru-RU" sz="2400" dirty="0" smtClean="0"/>
                        <a:t>. Генерал- прокурор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6541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14.В этой стране Петр 1 постигал тайны специальности корабельного инженера…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3" y="2143125"/>
          <a:ext cx="8229630" cy="4000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15"/>
                <a:gridCol w="4114815"/>
              </a:tblGrid>
              <a:tr h="2000259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А.Франция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В. Германия</a:t>
                      </a:r>
                      <a:endParaRPr lang="ru-RU" sz="2400" dirty="0"/>
                    </a:p>
                  </a:txBody>
                  <a:tcPr/>
                </a:tc>
              </a:tr>
              <a:tr h="2000259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Б. Пруссия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Г. Англия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5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15. Этот сподвижник Петра Алексеевича был абсолютно неграмотен. Но он был избран в члены Британского королевского общества. Это был…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3714750"/>
          <a:ext cx="8258204" cy="2786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9102"/>
                <a:gridCol w="4129102"/>
              </a:tblGrid>
              <a:tr h="1393042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А. Ф.Лефорт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В. </a:t>
                      </a:r>
                      <a:r>
                        <a:rPr lang="ru-RU" sz="2400" dirty="0" err="1" smtClean="0"/>
                        <a:t>Ф.Шакловитый</a:t>
                      </a:r>
                      <a:endParaRPr lang="ru-RU" sz="2400" dirty="0"/>
                    </a:p>
                  </a:txBody>
                  <a:tcPr/>
                </a:tc>
              </a:tr>
              <a:tr h="1393042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Б. А.Меншиков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Г. Ф.Апраксин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 Что должны были покупать люди пожелавшие носить бороду…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086724" cy="4214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3362"/>
                <a:gridCol w="4043362"/>
              </a:tblGrid>
              <a:tr h="2107421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А. </a:t>
                      </a:r>
                      <a:r>
                        <a:rPr lang="ru-RU" sz="2400" dirty="0" err="1" smtClean="0"/>
                        <a:t>Бородовой</a:t>
                      </a:r>
                      <a:r>
                        <a:rPr lang="ru-RU" sz="2400" dirty="0" smtClean="0"/>
                        <a:t> знак  (значок)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В.</a:t>
                      </a:r>
                      <a:r>
                        <a:rPr lang="ru-RU" sz="2400" baseline="0" dirty="0" smtClean="0"/>
                        <a:t> Медаль</a:t>
                      </a:r>
                      <a:endParaRPr lang="ru-RU" sz="2400" dirty="0"/>
                    </a:p>
                  </a:txBody>
                  <a:tcPr/>
                </a:tc>
              </a:tr>
              <a:tr h="2107421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Б. </a:t>
                      </a:r>
                      <a:r>
                        <a:rPr lang="ru-RU" sz="2400" dirty="0" err="1" smtClean="0"/>
                        <a:t>Бородовая</a:t>
                      </a:r>
                      <a:r>
                        <a:rPr lang="ru-RU" sz="2400" dirty="0" smtClean="0"/>
                        <a:t> грамота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Г.  Орден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4.Что такое </a:t>
            </a:r>
            <a:r>
              <a:rPr lang="ru-RU" dirty="0" err="1" smtClean="0"/>
              <a:t>Навигацкая</a:t>
            </a:r>
            <a:r>
              <a:rPr lang="ru-RU" dirty="0" smtClean="0"/>
              <a:t> школа?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600200"/>
          <a:ext cx="8329642" cy="4114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/>
                <a:gridCol w="4164821"/>
              </a:tblGrid>
              <a:tr h="2057408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А. Изучали военное дело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В. Изучали этикет</a:t>
                      </a:r>
                      <a:endParaRPr lang="ru-RU" sz="2400" dirty="0"/>
                    </a:p>
                  </a:txBody>
                  <a:tcPr/>
                </a:tc>
              </a:tr>
              <a:tr h="2057408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Б. Изучали математику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Г. Изучали </a:t>
                      </a:r>
                      <a:r>
                        <a:rPr lang="ru-RU" sz="2400" dirty="0" err="1" smtClean="0"/>
                        <a:t>военно</a:t>
                      </a:r>
                      <a:r>
                        <a:rPr lang="ru-RU" sz="2400" dirty="0" smtClean="0"/>
                        <a:t>- морское дело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5. Что запретил делать необразованным дворянам Петр1…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600200"/>
          <a:ext cx="8329642" cy="4472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/>
                <a:gridCol w="4164821"/>
              </a:tblGrid>
              <a:tr h="2236003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А.Жениться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В. Воевать</a:t>
                      </a:r>
                      <a:endParaRPr lang="ru-RU" sz="2400" dirty="0"/>
                    </a:p>
                  </a:txBody>
                  <a:tcPr/>
                </a:tc>
              </a:tr>
              <a:tr h="2236003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Б. Служить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Г. Иметь</a:t>
                      </a:r>
                      <a:r>
                        <a:rPr lang="ru-RU" sz="2400" baseline="0" dirty="0" smtClean="0"/>
                        <a:t> оружие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6.Первые свои  батальоны Петр назвал 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600200"/>
          <a:ext cx="8115328" cy="4186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7664"/>
                <a:gridCol w="4057664"/>
              </a:tblGrid>
              <a:tr h="2093127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А.</a:t>
                      </a:r>
                      <a:r>
                        <a:rPr lang="ru-RU" sz="2400" baseline="0" dirty="0" smtClean="0"/>
                        <a:t> Защитниками отечества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В.</a:t>
                      </a:r>
                      <a:r>
                        <a:rPr lang="ru-RU" sz="2400" baseline="0" dirty="0" smtClean="0"/>
                        <a:t> Рыцарями</a:t>
                      </a:r>
                      <a:endParaRPr lang="ru-RU" sz="2400" dirty="0"/>
                    </a:p>
                  </a:txBody>
                  <a:tcPr/>
                </a:tc>
              </a:tr>
              <a:tr h="2093127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Б. «Потешными полками»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Г. Солдатами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7.Где стоит памятник Петру Великому в Санкт-Петербурге…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600200"/>
          <a:ext cx="8329642" cy="4400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/>
                <a:gridCol w="4164821"/>
              </a:tblGrid>
              <a:tr h="2200284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А.</a:t>
                      </a:r>
                      <a:r>
                        <a:rPr lang="ru-RU" sz="2400" baseline="0" dirty="0" smtClean="0"/>
                        <a:t> Сенатская площадь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В.Петропавловская</a:t>
                      </a:r>
                      <a:r>
                        <a:rPr lang="ru-RU" sz="2400" baseline="0" dirty="0" smtClean="0"/>
                        <a:t> крепость</a:t>
                      </a:r>
                      <a:endParaRPr lang="ru-RU" sz="2400" dirty="0"/>
                    </a:p>
                  </a:txBody>
                  <a:tcPr/>
                </a:tc>
              </a:tr>
              <a:tr h="2200284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Б. Невская</a:t>
                      </a:r>
                      <a:r>
                        <a:rPr lang="ru-RU" sz="2400" baseline="0" dirty="0" smtClean="0"/>
                        <a:t> набережная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Г. Васильевская</a:t>
                      </a:r>
                      <a:r>
                        <a:rPr lang="ru-RU" sz="2400" baseline="0" dirty="0" smtClean="0"/>
                        <a:t> остров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1122</Words>
  <Application>Microsoft Office PowerPoint</Application>
  <PresentationFormat>Экран (4:3)</PresentationFormat>
  <Paragraphs>557</Paragraphs>
  <Slides>48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49" baseType="lpstr">
      <vt:lpstr>Тема Office</vt:lpstr>
      <vt:lpstr>Слайд 1</vt:lpstr>
      <vt:lpstr>Кто хочет стать миллионером?</vt:lpstr>
      <vt:lpstr>1. Фамилия Петра 1</vt:lpstr>
      <vt:lpstr>2. Что раздавал Петр солдатам в канун нового года ( в сентябре 1699г.)</vt:lpstr>
      <vt:lpstr>3. Что должны были покупать люди пожелавшие носить бороду…</vt:lpstr>
      <vt:lpstr>4.Что такое Навигацкая школа?</vt:lpstr>
      <vt:lpstr>5. Что запретил делать необразованным дворянам Петр1…</vt:lpstr>
      <vt:lpstr>6.Первые свои  батальоны Петр назвал …</vt:lpstr>
      <vt:lpstr>7.Где стоит памятник Петру Великому в Санкт-Петербурге…</vt:lpstr>
      <vt:lpstr>8.При Петре 1 был введен основной прямой налог, который назывался…</vt:lpstr>
      <vt:lpstr>9.С 1702 года в России стала издаваться первая печатная газета…</vt:lpstr>
      <vt:lpstr>10. Лицо ,наблюдавшее за деятельностью гос. аппарата, носило титул…</vt:lpstr>
      <vt:lpstr>11. Село давшее название гвардейскому полку…</vt:lpstr>
      <vt:lpstr>12. Отдельная коллегия которая занималась религиозными делами…</vt:lpstr>
      <vt:lpstr>13. Высший чин в «Табеле о рангах»…</vt:lpstr>
      <vt:lpstr>14.Главная улица Санкт- Петербурга…</vt:lpstr>
      <vt:lpstr>15.Швейцарец, с 1678 года на русской службе. Адмирал, Петр доверил ему командованием флотом…</vt:lpstr>
      <vt:lpstr>2 игра</vt:lpstr>
      <vt:lpstr>1. Детство Петра 1 прошел в селе, в каком?</vt:lpstr>
      <vt:lpstr>2.«Голубая мечта» Петра 1…</vt:lpstr>
      <vt:lpstr>3. Назовите маму Петра 1…</vt:lpstr>
      <vt:lpstr>4. С чего начал Петр1 реформы в быту…</vt:lpstr>
      <vt:lpstr>5.Как называлась война против шведов…</vt:lpstr>
      <vt:lpstr>6. С какой целью проводил реформы Петр 1 в области культуры… </vt:lpstr>
      <vt:lpstr>7.Первый в истории России музей назывался …</vt:lpstr>
      <vt:lpstr>8.Первым фельдмаршалом стал…</vt:lpstr>
      <vt:lpstr>9.Этот город называли парадизом , построенным на костях. О каком городе идет речь?</vt:lpstr>
      <vt:lpstr>10.При Петре 1 были учреждены…</vt:lpstr>
      <vt:lpstr>11. Первые военные походы Петра Алексеевича</vt:lpstr>
      <vt:lpstr>12. Как называл Петр дворянство…</vt:lpstr>
      <vt:lpstr>13. Пот каким именем в составе Великого посольства ехал царь Петр1…</vt:lpstr>
      <vt:lpstr>14. Кто такая Марта Самуиловна Скавронская… </vt:lpstr>
      <vt:lpstr>15.Сподвижник Петра 1, энергичный, восприимчивый, был послом в Османской империи, принадлежал к элите своего времени …</vt:lpstr>
      <vt:lpstr>1.Назовите рост Петра1…</vt:lpstr>
      <vt:lpstr>2. Фамилия Петра 1…</vt:lpstr>
      <vt:lpstr>3. Кого Петр называл «mein gerzinken»</vt:lpstr>
      <vt:lpstr>4. Чему обучали царских детей в 17 веке…</vt:lpstr>
      <vt:lpstr>5. Ввоз иноземных товаров в страну…</vt:lpstr>
      <vt:lpstr>6. Сын Петра 1 от первого брака…</vt:lpstr>
      <vt:lpstr>7. Ассамблеи- это…</vt:lpstr>
      <vt:lpstr>8.Налог «учет мужского населения» назывался…</vt:lpstr>
      <vt:lpstr>9.После проведения городской реформы центральным ведомством по городским делам стал…</vt:lpstr>
      <vt:lpstr>10. Сенат поднес Петру 1 титул императора, а Россия…</vt:lpstr>
      <vt:lpstr>11.Кто был учителем Петра Алексеевича</vt:lpstr>
      <vt:lpstr>12.Лицо, принятое на военную службу по найму или повинности…</vt:lpstr>
      <vt:lpstr>13.Какое должностное лицо Петр 1 называл «Оком государевым»</vt:lpstr>
      <vt:lpstr>14.В этой стране Петр 1 постигал тайны специальности корабельного инженера…</vt:lpstr>
      <vt:lpstr>15. Этот сподвижник Петра Алексеевича был абсолютно неграмотен. Но он был избран в члены Британского королевского общества. Это был…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Кто хочет стать миллионером?</dc:title>
  <dc:creator>Айсылу</dc:creator>
  <cp:lastModifiedBy>Айсылу</cp:lastModifiedBy>
  <cp:revision>25</cp:revision>
  <dcterms:created xsi:type="dcterms:W3CDTF">2016-03-14T06:11:47Z</dcterms:created>
  <dcterms:modified xsi:type="dcterms:W3CDTF">2016-03-15T10:35:27Z</dcterms:modified>
</cp:coreProperties>
</file>